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3" r:id="rId2"/>
  </p:sldMasterIdLst>
  <p:notesMasterIdLst>
    <p:notesMasterId r:id="rId34"/>
  </p:notesMasterIdLst>
  <p:sldIdLst>
    <p:sldId id="256" r:id="rId3"/>
    <p:sldId id="259" r:id="rId4"/>
    <p:sldId id="266" r:id="rId5"/>
    <p:sldId id="260" r:id="rId6"/>
    <p:sldId id="267" r:id="rId7"/>
    <p:sldId id="268" r:id="rId8"/>
    <p:sldId id="269" r:id="rId9"/>
    <p:sldId id="271" r:id="rId10"/>
    <p:sldId id="270" r:id="rId11"/>
    <p:sldId id="263" r:id="rId12"/>
    <p:sldId id="275" r:id="rId13"/>
    <p:sldId id="279" r:id="rId14"/>
    <p:sldId id="272" r:id="rId15"/>
    <p:sldId id="280" r:id="rId16"/>
    <p:sldId id="273" r:id="rId17"/>
    <p:sldId id="274" r:id="rId18"/>
    <p:sldId id="281" r:id="rId19"/>
    <p:sldId id="277" r:id="rId20"/>
    <p:sldId id="282" r:id="rId21"/>
    <p:sldId id="278" r:id="rId22"/>
    <p:sldId id="283" r:id="rId23"/>
    <p:sldId id="276" r:id="rId24"/>
    <p:sldId id="284" r:id="rId25"/>
    <p:sldId id="286" r:id="rId26"/>
    <p:sldId id="289" r:id="rId27"/>
    <p:sldId id="285" r:id="rId28"/>
    <p:sldId id="287" r:id="rId29"/>
    <p:sldId id="290" r:id="rId30"/>
    <p:sldId id="291" r:id="rId31"/>
    <p:sldId id="292" r:id="rId32"/>
    <p:sldId id="288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fcEt3ZE34wJjv4I+iBBvi1zj62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94651"/>
  </p:normalViewPr>
  <p:slideViewPr>
    <p:cSldViewPr snapToGrid="0">
      <p:cViewPr varScale="1">
        <p:scale>
          <a:sx n="96" d="100"/>
          <a:sy n="96" d="100"/>
        </p:scale>
        <p:origin x="200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5.fntdata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customschemas.google.com/relationships/presentationmetadata" Target="meta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25621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104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926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58167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303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5816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458267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639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1680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4673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90616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112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899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60777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2588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9034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1705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72160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5572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027185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92843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366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980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10293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04204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5598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9921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" name="Google Shape;13;p12"/>
          <p:cNvSpPr txBox="1"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  <a:defRPr sz="5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36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600"/>
              </a:spcBef>
              <a:spcAft>
                <a:spcPts val="0"/>
              </a:spcAft>
              <a:buSzPts val="12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600"/>
              </a:spcBef>
              <a:spcAft>
                <a:spcPts val="600"/>
              </a:spcAft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12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Panorâmica com Legenda">
  <p:cSld name="Foto Panorâmica com Legenda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3"/>
          <p:cNvSpPr txBox="1"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3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4800600"/>
          </a:xfrm>
          <a:prstGeom prst="rect">
            <a:avLst/>
          </a:prstGeom>
          <a:noFill/>
          <a:ln w="9525" cap="rnd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>
              <a:srgbClr val="000000">
                <a:alpha val="40000"/>
              </a:srgbClr>
            </a:outerShdw>
          </a:effectLst>
        </p:spPr>
      </p:sp>
      <p:sp>
        <p:nvSpPr>
          <p:cNvPr id="78" name="Google Shape;78;p23"/>
          <p:cNvSpPr txBox="1">
            <a:spLocks noGrp="1"/>
          </p:cNvSpPr>
          <p:nvPr>
            <p:ph type="body" idx="1"/>
          </p:nvPr>
        </p:nvSpPr>
        <p:spPr>
          <a:xfrm>
            <a:off x="810000" y="5367338"/>
            <a:ext cx="10561418" cy="4937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9" name="Google Shape;79;p2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ção com Legenda">
  <p:cSld name="Citação com Legenda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4"/>
          <p:cNvSpPr/>
          <p:nvPr/>
        </p:nvSpPr>
        <p:spPr>
          <a:xfrm>
            <a:off x="631697" y="1081456"/>
            <a:ext cx="6332416" cy="3239188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24"/>
          <p:cNvSpPr txBox="1"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200"/>
              <a:buFont typeface="Century Gothic"/>
              <a:buNone/>
              <a:defRPr sz="42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4"/>
          <p:cNvSpPr txBox="1"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24"/>
          <p:cNvSpPr txBox="1">
            <a:spLocks noGrp="1"/>
          </p:cNvSpPr>
          <p:nvPr>
            <p:ph type="body" idx="2"/>
          </p:nvPr>
        </p:nvSpPr>
        <p:spPr>
          <a:xfrm>
            <a:off x="7574642" y="1081456"/>
            <a:ext cx="3810001" cy="40754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87" name="Google Shape;87;p2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rtão de Nome">
  <p:cSld name="Cartão de Nom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5"/>
          <p:cNvSpPr/>
          <p:nvPr/>
        </p:nvSpPr>
        <p:spPr>
          <a:xfrm>
            <a:off x="1140884" y="2286585"/>
            <a:ext cx="4895115" cy="2503972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" name="Google Shape;92;p25"/>
          <p:cNvSpPr txBox="1"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3200"/>
              <a:buFont typeface="Century Gothic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5"/>
          <p:cNvSpPr txBox="1">
            <a:spLocks noGrp="1"/>
          </p:cNvSpPr>
          <p:nvPr>
            <p:ph type="body" idx="1"/>
          </p:nvPr>
        </p:nvSpPr>
        <p:spPr>
          <a:xfrm>
            <a:off x="6156000" y="2286000"/>
            <a:ext cx="4880300" cy="229552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SzPts val="1800"/>
              <a:buFont typeface="Century Gothic"/>
              <a:buNone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5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26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6"/>
          <p:cNvSpPr txBox="1">
            <a:spLocks noGrp="1"/>
          </p:cNvSpPr>
          <p:nvPr>
            <p:ph type="body" idx="1"/>
          </p:nvPr>
        </p:nvSpPr>
        <p:spPr>
          <a:xfrm rot="5400000">
            <a:off x="4254444" y="-1260043"/>
            <a:ext cx="3674397" cy="1056328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1" name="Google Shape;101;p2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/>
          <p:nvPr/>
        </p:nvSpPr>
        <p:spPr>
          <a:xfrm>
            <a:off x="7669651" y="446089"/>
            <a:ext cx="4522349" cy="5414962"/>
          </a:xfrm>
          <a:custGeom>
            <a:avLst/>
            <a:gdLst/>
            <a:ahLst/>
            <a:cxnLst/>
            <a:rect l="l" t="t" r="r" b="b"/>
            <a:pathLst>
              <a:path w="2879" h="4320" extrusionOk="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27"/>
          <p:cNvSpPr txBox="1">
            <a:spLocks noGrp="1"/>
          </p:cNvSpPr>
          <p:nvPr>
            <p:ph type="title"/>
          </p:nvPr>
        </p:nvSpPr>
        <p:spPr>
          <a:xfrm rot="5400000">
            <a:off x="6863536" y="1906175"/>
            <a:ext cx="5134798" cy="249479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7"/>
          <p:cNvSpPr txBox="1">
            <a:spLocks noGrp="1"/>
          </p:cNvSpPr>
          <p:nvPr>
            <p:ph type="body" idx="1"/>
          </p:nvPr>
        </p:nvSpPr>
        <p:spPr>
          <a:xfrm rot="5400000">
            <a:off x="1408290" y="-152200"/>
            <a:ext cx="5414962" cy="661154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08" name="Google Shape;108;p2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5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3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" name="Google Shape;20;p13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10554574" cy="36365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"/>
          <p:cNvSpPr/>
          <p:nvPr/>
        </p:nvSpPr>
        <p:spPr>
          <a:xfrm>
            <a:off x="0" y="1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entury Gothic"/>
              <a:buNone/>
              <a:defRPr sz="48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r">
              <a:spcBef>
                <a:spcPts val="36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16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6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6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7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17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7"/>
          <p:cNvSpPr txBox="1">
            <a:spLocks noGrp="1"/>
          </p:cNvSpPr>
          <p:nvPr>
            <p:ph type="body" idx="1"/>
          </p:nvPr>
        </p:nvSpPr>
        <p:spPr>
          <a:xfrm>
            <a:off x="818712" y="2222287"/>
            <a:ext cx="5185873" cy="36387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36" name="Google Shape;36;p17"/>
          <p:cNvSpPr txBox="1">
            <a:spLocks noGrp="1"/>
          </p:cNvSpPr>
          <p:nvPr>
            <p:ph type="body" idx="2"/>
          </p:nvPr>
        </p:nvSpPr>
        <p:spPr>
          <a:xfrm>
            <a:off x="6187415" y="2222287"/>
            <a:ext cx="5194583" cy="363876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1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8"/>
          <p:cNvSpPr txBox="1">
            <a:spLocks noGrp="1"/>
          </p:cNvSpPr>
          <p:nvPr>
            <p:ph type="body" idx="2"/>
          </p:nvPr>
        </p:nvSpPr>
        <p:spPr>
          <a:xfrm>
            <a:off x="814729" y="2751138"/>
            <a:ext cx="5189856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5" name="Google Shape;45;p18"/>
          <p:cNvSpPr txBox="1">
            <a:spLocks noGrp="1"/>
          </p:cNvSpPr>
          <p:nvPr>
            <p:ph type="body" idx="3"/>
          </p:nvPr>
        </p:nvSpPr>
        <p:spPr>
          <a:xfrm>
            <a:off x="6187415" y="2174875"/>
            <a:ext cx="5194583" cy="576262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ctr">
              <a:spcBef>
                <a:spcPts val="400"/>
              </a:spcBef>
              <a:spcAft>
                <a:spcPts val="0"/>
              </a:spcAft>
              <a:buSzPts val="2000"/>
              <a:buNone/>
              <a:defRPr sz="2000" b="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8"/>
          <p:cNvSpPr txBox="1">
            <a:spLocks noGrp="1"/>
          </p:cNvSpPr>
          <p:nvPr>
            <p:ph type="body" idx="4"/>
          </p:nvPr>
        </p:nvSpPr>
        <p:spPr>
          <a:xfrm>
            <a:off x="6187415" y="2751138"/>
            <a:ext cx="5194583" cy="310991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/>
          <p:nvPr/>
        </p:nvSpPr>
        <p:spPr>
          <a:xfrm>
            <a:off x="0" y="0"/>
            <a:ext cx="12192000" cy="2185988"/>
          </a:xfrm>
          <a:custGeom>
            <a:avLst/>
            <a:gdLst/>
            <a:ahLst/>
            <a:cxnLst/>
            <a:rect l="l" t="t" r="r" b="b"/>
            <a:pathLst>
              <a:path w="5760" h="1377" extrusionOk="0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9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9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9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9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0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0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0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1"/>
          <p:cNvSpPr/>
          <p:nvPr/>
        </p:nvSpPr>
        <p:spPr>
          <a:xfrm>
            <a:off x="1073151" y="446087"/>
            <a:ext cx="3547533" cy="1814651"/>
          </a:xfrm>
          <a:custGeom>
            <a:avLst/>
            <a:gdLst/>
            <a:ahLst/>
            <a:cxnLst/>
            <a:rect l="l" t="t" r="r" b="b"/>
            <a:pathLst>
              <a:path w="3384" h="2308" extrusionOk="0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blipFill rotWithShape="1">
            <a:blip r:embed="rId2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1"/>
          <p:cNvSpPr txBox="1"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000"/>
              <a:buFont typeface="Century Gothic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1"/>
          <p:cNvSpPr txBox="1">
            <a:spLocks noGrp="1"/>
          </p:cNvSpPr>
          <p:nvPr>
            <p:ph type="body" idx="1"/>
          </p:nvPr>
        </p:nvSpPr>
        <p:spPr>
          <a:xfrm>
            <a:off x="4855633" y="446088"/>
            <a:ext cx="6252633" cy="54149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SzPts val="1800"/>
              <a:buChar char="🞆"/>
              <a:defRPr/>
            </a:lvl1pPr>
            <a:lvl2pPr marL="914400" lvl="1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4pPr>
            <a:lvl5pPr marL="2286000" lvl="4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6pPr>
            <a:lvl7pPr marL="3200400" lvl="6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7pPr>
            <a:lvl8pPr marL="3657600" lvl="7" indent="-342900" algn="l">
              <a:spcBef>
                <a:spcPts val="600"/>
              </a:spcBef>
              <a:spcAft>
                <a:spcPts val="0"/>
              </a:spcAft>
              <a:buSzPts val="1800"/>
              <a:buChar char="🞆"/>
              <a:defRPr/>
            </a:lvl8pPr>
            <a:lvl9pPr marL="4114800" lvl="8" indent="-342900" algn="l">
              <a:spcBef>
                <a:spcPts val="600"/>
              </a:spcBef>
              <a:spcAft>
                <a:spcPts val="600"/>
              </a:spcAft>
              <a:buSzPts val="1800"/>
              <a:buChar char="🞆"/>
              <a:defRPr/>
            </a:lvl9pPr>
          </a:lstStyle>
          <a:p>
            <a:endParaRPr/>
          </a:p>
        </p:txBody>
      </p:sp>
      <p:sp>
        <p:nvSpPr>
          <p:cNvPr id="64" name="Google Shape;64;p21"/>
          <p:cNvSpPr txBox="1">
            <a:spLocks noGrp="1"/>
          </p:cNvSpPr>
          <p:nvPr>
            <p:ph type="body" idx="2"/>
          </p:nvPr>
        </p:nvSpPr>
        <p:spPr>
          <a:xfrm>
            <a:off x="1073151" y="2260738"/>
            <a:ext cx="3547533" cy="360031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400"/>
              <a:buFont typeface="Century Gothic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2"/>
          <p:cNvSpPr>
            <a:spLocks noGrp="1"/>
          </p:cNvSpPr>
          <p:nvPr>
            <p:ph type="pic" idx="2"/>
          </p:nvPr>
        </p:nvSpPr>
        <p:spPr>
          <a:xfrm>
            <a:off x="6098117" y="0"/>
            <a:ext cx="6093883" cy="685800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" name="Google Shape;71;p22"/>
          <p:cNvSpPr txBox="1">
            <a:spLocks noGrp="1"/>
          </p:cNvSpPr>
          <p:nvPr>
            <p:ph type="body" idx="1"/>
          </p:nvPr>
        </p:nvSpPr>
        <p:spPr>
          <a:xfrm>
            <a:off x="814728" y="2344684"/>
            <a:ext cx="4852988" cy="3516365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40"/>
              </a:spcBef>
              <a:spcAft>
                <a:spcPts val="0"/>
              </a:spcAft>
              <a:buSzPts val="1200"/>
              <a:buNone/>
              <a:defRPr sz="1200"/>
            </a:lvl1pPr>
            <a:lvl2pPr marL="914400" lvl="1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spcBef>
                <a:spcPts val="6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spcBef>
                <a:spcPts val="600"/>
              </a:spcBef>
              <a:spcAft>
                <a:spcPts val="6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2" name="Google Shape;72;p22"/>
          <p:cNvSpPr txBox="1">
            <a:spLocks noGrp="1"/>
          </p:cNvSpPr>
          <p:nvPr>
            <p:ph type="dt" idx="10"/>
          </p:nvPr>
        </p:nvSpPr>
        <p:spPr>
          <a:xfrm>
            <a:off x="3885810" y="6041362"/>
            <a:ext cx="97687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2"/>
          <p:cNvSpPr txBox="1">
            <a:spLocks noGrp="1"/>
          </p:cNvSpPr>
          <p:nvPr>
            <p:ph type="ftr" idx="11"/>
          </p:nvPr>
        </p:nvSpPr>
        <p:spPr>
          <a:xfrm>
            <a:off x="590396" y="6041362"/>
            <a:ext cx="32954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2"/>
          <p:cNvSpPr txBox="1">
            <a:spLocks noGrp="1"/>
          </p:cNvSpPr>
          <p:nvPr>
            <p:ph type="sldNum" idx="12"/>
          </p:nvPr>
        </p:nvSpPr>
        <p:spPr>
          <a:xfrm>
            <a:off x="4862689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  <a:defRPr sz="4000" b="1" i="0" u="none" strike="noStrike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4"/>
          <p:cNvSpPr txBox="1"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🞆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914400" marR="0" lvl="1" indent="-3302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🞆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371600" marR="0" lvl="2" indent="-3175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🞆"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828800" marR="0" lvl="3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286000" marR="0" lvl="4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743200" marR="0" lvl="5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304800" algn="l" rtl="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304800" algn="l" rtl="0"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ts val="1200"/>
              <a:buFont typeface="Noto Sans Symbols"/>
              <a:buChar char="🞆"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Google Shape;114;p14"/>
          <p:cNvSpPr txBox="1">
            <a:spLocks noGrp="1"/>
          </p:cNvSpPr>
          <p:nvPr>
            <p:ph type="ftr" idx="11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dt" idx="10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10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u="none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"/>
          <p:cNvSpPr/>
          <p:nvPr/>
        </p:nvSpPr>
        <p:spPr>
          <a:xfrm>
            <a:off x="0" y="-3175"/>
            <a:ext cx="12192000" cy="6229804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>
            <a:noFill/>
          </a:ln>
        </p:spPr>
        <p:txBody>
          <a:bodyPr/>
          <a:lstStyle/>
          <a:p>
            <a:endParaRPr lang="pt-BR"/>
          </a:p>
        </p:txBody>
      </p:sp>
      <p:sp>
        <p:nvSpPr>
          <p:cNvPr id="129" name="Google Shape;129;p1"/>
          <p:cNvSpPr/>
          <p:nvPr/>
        </p:nvSpPr>
        <p:spPr>
          <a:xfrm>
            <a:off x="643468" y="643466"/>
            <a:ext cx="10905066" cy="4592561"/>
          </a:xfrm>
          <a:prstGeom prst="roundRect">
            <a:avLst>
              <a:gd name="adj" fmla="val 3513"/>
            </a:avLst>
          </a:prstGeom>
          <a:solidFill>
            <a:schemeClr val="lt1"/>
          </a:solidFill>
          <a:ln w="15875" cap="rnd" cmpd="sng">
            <a:solidFill>
              <a:srgbClr val="0094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" name="Google Shape;130;p1"/>
          <p:cNvPicPr preferRelativeResize="0"/>
          <p:nvPr/>
        </p:nvPicPr>
        <p:blipFill rotWithShape="1">
          <a:blip r:embed="rId4">
            <a:alphaModFix/>
          </a:blip>
          <a:srcRect l="3192" r="3961" b="1"/>
          <a:stretch/>
        </p:blipFill>
        <p:spPr>
          <a:xfrm>
            <a:off x="1079834" y="817944"/>
            <a:ext cx="7455245" cy="3673584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 txBox="1"/>
          <p:nvPr/>
        </p:nvSpPr>
        <p:spPr>
          <a:xfrm>
            <a:off x="8786372" y="4252512"/>
            <a:ext cx="2903565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Equipe: </a:t>
            </a:r>
            <a:endParaRPr sz="16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Marcelo Canabrava</a:t>
            </a:r>
            <a:endParaRPr sz="16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 dirty="0">
                <a:solidFill>
                  <a:srgbClr val="000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Marina Coutinho</a:t>
            </a:r>
            <a:endParaRPr sz="1600" b="0" i="0" u="none" strike="noStrike" cap="none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 b="0" i="0" u="none" strike="noStrike" cap="none" dirty="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1800" dirty="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A648626-2BBF-2B27-7699-9D94FC3CF8F3}"/>
              </a:ext>
            </a:extLst>
          </p:cNvPr>
          <p:cNvSpPr txBox="1"/>
          <p:nvPr/>
        </p:nvSpPr>
        <p:spPr>
          <a:xfrm>
            <a:off x="7696199" y="3599132"/>
            <a:ext cx="326572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810001" y="639097"/>
            <a:ext cx="10358742" cy="378110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</a:pPr>
            <a:r>
              <a:rPr lang="pt-BR" sz="5400" dirty="0"/>
              <a:t>Análise de Dados </a:t>
            </a:r>
            <a:r>
              <a:rPr lang="pt-BR" sz="5400" dirty="0" err="1"/>
              <a:t>Airbnb</a:t>
            </a:r>
            <a:br>
              <a:rPr lang="pt-BR" sz="5400" dirty="0"/>
            </a:br>
            <a:r>
              <a:rPr lang="pt-BR" sz="5400" dirty="0"/>
              <a:t>+ Visualização no </a:t>
            </a:r>
            <a:r>
              <a:rPr lang="pt-BR" sz="5400" dirty="0" err="1"/>
              <a:t>Metabase</a:t>
            </a:r>
            <a:endParaRPr dirty="0"/>
          </a:p>
        </p:txBody>
      </p:sp>
      <p:sp>
        <p:nvSpPr>
          <p:cNvPr id="185" name="Google Shape;185;p6"/>
          <p:cNvSpPr/>
          <p:nvPr/>
        </p:nvSpPr>
        <p:spPr>
          <a:xfrm>
            <a:off x="0" y="4940224"/>
            <a:ext cx="12188952" cy="1961319"/>
          </a:xfrm>
          <a:custGeom>
            <a:avLst/>
            <a:gdLst/>
            <a:ahLst/>
            <a:cxnLst/>
            <a:rect l="l" t="t" r="r" b="b"/>
            <a:pathLst>
              <a:path w="12188952" h="1961319" extrusionOk="0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Quantas acomodações existem num bairro e onde ficam?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CA1266-4159-C955-4DD7-57F92F306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7861"/>
            <a:ext cx="12192000" cy="49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07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r>
              <a:rPr lang="pt-BR" sz="2800" dirty="0"/>
              <a:t>Quantas acomodações existem num bairro e onde ficam?</a:t>
            </a:r>
          </a:p>
        </p:txBody>
      </p:sp>
      <p:pic>
        <p:nvPicPr>
          <p:cNvPr id="2" name="Imagem 1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8938CFE4-EF15-3930-77E6-7279C05E3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2196"/>
            <a:ext cx="12192000" cy="4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306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Quantas casas e apartamentos estão sendo alugados com frequência para turistas e não para residentes de longa duração?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ED2A186-BD83-E29D-0B7B-36AF99ACD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48" y="1952548"/>
            <a:ext cx="12090042" cy="44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9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Quantas casas e apartamentos estão sendo alugados com frequência para turistas e não para residentes de longa duração?</a:t>
            </a:r>
            <a:endParaRPr dirty="0"/>
          </a:p>
        </p:txBody>
      </p:sp>
      <p:pic>
        <p:nvPicPr>
          <p:cNvPr id="3" name="Espaço Reservado para Conteúdo 4" descr="Gráfico, Gráfico de barras, Gráfico de cascata&#10;&#10;Descrição gerada automaticamente">
            <a:extLst>
              <a:ext uri="{FF2B5EF4-FFF2-40B4-BE49-F238E27FC236}">
                <a16:creationId xmlns:a16="http://schemas.microsoft.com/office/drawing/2014/main" id="{831F26E2-9AF8-7B10-ACB2-3EBFFCC6F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10372"/>
            <a:ext cx="12192000" cy="4947628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398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Quanto os hosts ganham alugando para turistas?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FF7C80-4F07-9BFE-F6B9-72E8E349B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24" y="2390263"/>
            <a:ext cx="9153928" cy="402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870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Quais hosts estão administrando uma empresa com várias listagens e onde estão?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BDF5F19-BB19-6BBB-AD47-EECB4B50C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58" y="2046416"/>
            <a:ext cx="6156528" cy="297177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E514173-FBF4-041D-93BE-718F22562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809" y="4081215"/>
            <a:ext cx="7034191" cy="273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10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Quais hosts estão administrando uma empresa com várias listagens e onde estão?</a:t>
            </a:r>
            <a:endParaRPr dirty="0"/>
          </a:p>
        </p:txBody>
      </p:sp>
      <p:pic>
        <p:nvPicPr>
          <p:cNvPr id="2" name="Espaço Reservado para Conteúdo 4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3BA37DAC-36F9-6C1B-FD90-08DA4CFFFE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0294"/>
            <a:ext cx="12234012" cy="4997706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784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Que tipo de acomodação é mais comum no </a:t>
            </a:r>
            <a:r>
              <a:rPr lang="pt-BR" sz="2800" dirty="0" err="1"/>
              <a:t>Airbnb</a:t>
            </a:r>
            <a:r>
              <a:rPr lang="pt-BR" sz="2800" dirty="0"/>
              <a:t> numa localidade?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59F9A4-E69A-3BC0-5FA1-4F4AA1A08E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89" y="2559872"/>
            <a:ext cx="7937908" cy="332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787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/>
              <a:t>Que tipo de acomodação é mais comum no </a:t>
            </a:r>
            <a:r>
              <a:rPr lang="pt-BR" sz="3200" dirty="0" err="1"/>
              <a:t>Airbnb</a:t>
            </a:r>
            <a:r>
              <a:rPr lang="pt-BR" sz="3200" dirty="0"/>
              <a:t> numa localidade?</a:t>
            </a:r>
            <a:endParaRPr dirty="0"/>
          </a:p>
        </p:txBody>
      </p:sp>
      <p:pic>
        <p:nvPicPr>
          <p:cNvPr id="3" name="Espaço Reservado para Conteúdo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30C66593-CC47-23D6-95DF-CE78C2DE3C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9687"/>
            <a:ext cx="12192000" cy="5028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146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pt-BR" dirty="0"/>
              <a:t>Descrição completa do projeto no </a:t>
            </a:r>
            <a:r>
              <a:rPr lang="pt-BR" dirty="0" err="1"/>
              <a:t>github</a:t>
            </a:r>
            <a:endParaRPr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AFF3AF1-72B1-E066-2532-DD3EE51BEEE3}"/>
              </a:ext>
            </a:extLst>
          </p:cNvPr>
          <p:cNvSpPr txBox="1"/>
          <p:nvPr/>
        </p:nvSpPr>
        <p:spPr>
          <a:xfrm>
            <a:off x="1287234" y="3324083"/>
            <a:ext cx="1106805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https://github.com/mcanabrava/</a:t>
            </a:r>
          </a:p>
          <a:p>
            <a:r>
              <a:rPr lang="pt-BR" sz="2800" dirty="0" err="1">
                <a:solidFill>
                  <a:schemeClr val="bg1"/>
                </a:solidFill>
              </a:rPr>
              <a:t>airbnb</a:t>
            </a:r>
            <a:r>
              <a:rPr lang="pt-BR" sz="2800" dirty="0">
                <a:solidFill>
                  <a:schemeClr val="bg1"/>
                </a:solidFill>
              </a:rPr>
              <a:t>-zap-</a:t>
            </a:r>
            <a:r>
              <a:rPr lang="pt-BR" sz="2800" dirty="0" err="1">
                <a:solidFill>
                  <a:schemeClr val="bg1"/>
                </a:solidFill>
              </a:rPr>
              <a:t>scrapping</a:t>
            </a:r>
            <a:r>
              <a:rPr lang="pt-BR" sz="2800" dirty="0">
                <a:solidFill>
                  <a:schemeClr val="bg1"/>
                </a:solidFill>
              </a:rPr>
              <a:t>-ml-</a:t>
            </a:r>
            <a:r>
              <a:rPr lang="pt-BR" sz="2800" dirty="0" err="1">
                <a:solidFill>
                  <a:schemeClr val="bg1"/>
                </a:solidFill>
              </a:rPr>
              <a:t>mba</a:t>
            </a:r>
            <a:r>
              <a:rPr lang="pt-BR" sz="2800" dirty="0">
                <a:solidFill>
                  <a:schemeClr val="bg1"/>
                </a:solidFill>
              </a:rPr>
              <a:t>-</a:t>
            </a:r>
            <a:r>
              <a:rPr lang="pt-BR" sz="2800" dirty="0" err="1">
                <a:solidFill>
                  <a:schemeClr val="bg1"/>
                </a:solidFill>
              </a:rPr>
              <a:t>fiap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/>
              <a:t>Qual é a diferença de preço entre os diferentes tipos de acomodações?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1B4E0AB-AB66-E56B-3EB5-D670A6CED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93" y="1869952"/>
            <a:ext cx="7880755" cy="47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135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/>
              <a:t>Qual é a diferença de preço entre os diferentes tipos de acomodações?</a:t>
            </a:r>
            <a:endParaRPr dirty="0"/>
          </a:p>
        </p:txBody>
      </p:sp>
      <p:pic>
        <p:nvPicPr>
          <p:cNvPr id="2" name="Espaço Reservado para Conteúdo 4" descr="Tela de computado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AC2EF0B1-8CDD-C358-8934-18FE1465F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47395"/>
            <a:ext cx="12192000" cy="5167414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0509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Analisando os dados do </a:t>
            </a:r>
            <a:r>
              <a:rPr lang="pt-BR" sz="2800" dirty="0" err="1"/>
              <a:t>Airbnb</a:t>
            </a:r>
            <a:r>
              <a:rPr lang="pt-BR" sz="2800" dirty="0"/>
              <a:t>...</a:t>
            </a:r>
            <a:endParaRPr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C66D567-D849-7EC4-E002-83E1F9402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55" y="2481868"/>
            <a:ext cx="9918379" cy="359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3699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/>
              <a:t>Quais são as regiões mais caras para ficar?</a:t>
            </a:r>
            <a:endParaRPr dirty="0"/>
          </a:p>
        </p:txBody>
      </p:sp>
      <p:pic>
        <p:nvPicPr>
          <p:cNvPr id="2" name="Espaço Reservado para Conteúdo 4">
            <a:extLst>
              <a:ext uri="{FF2B5EF4-FFF2-40B4-BE49-F238E27FC236}">
                <a16:creationId xmlns:a16="http://schemas.microsoft.com/office/drawing/2014/main" id="{15AB0D49-9D5D-BDB6-EF9A-9D1B36362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6118"/>
            <a:ext cx="12192000" cy="496188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934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/>
              <a:t>Catálogo de Dados com AWS </a:t>
            </a:r>
            <a:r>
              <a:rPr lang="pt-BR" sz="3200" dirty="0" err="1"/>
              <a:t>Glue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6D9CB1-D696-CBEA-2CA6-B0D07C40C3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97388"/>
            <a:ext cx="8945217" cy="49504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A00B7A-4915-09B1-880E-7530682BA21F}"/>
              </a:ext>
            </a:extLst>
          </p:cNvPr>
          <p:cNvSpPr txBox="1"/>
          <p:nvPr/>
        </p:nvSpPr>
        <p:spPr>
          <a:xfrm>
            <a:off x="9130748" y="2213111"/>
            <a:ext cx="28359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 dirty="0">
                <a:solidFill>
                  <a:schemeClr val="bg1"/>
                </a:solidFill>
              </a:rPr>
              <a:t>Crawler do AWS Glue para pegar as tabelas do Redshift e criar o catálogo de dados</a:t>
            </a:r>
          </a:p>
        </p:txBody>
      </p:sp>
    </p:spTree>
    <p:extLst>
      <p:ext uri="{BB962C8B-B14F-4D97-AF65-F5344CB8AC3E}">
        <p14:creationId xmlns:p14="http://schemas.microsoft.com/office/powerpoint/2010/main" val="32716886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/>
              <a:t>Catálogo de Dados com AWS </a:t>
            </a:r>
            <a:r>
              <a:rPr lang="pt-BR" sz="3200" dirty="0" err="1"/>
              <a:t>Glue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50D0E3-C7C6-CA3B-F74D-3D7FD24C76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3671"/>
            <a:ext cx="7772400" cy="23844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3A170-B205-0129-67C9-48F643214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48085"/>
            <a:ext cx="7772400" cy="25424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72F930-D190-CA60-6E42-66DD5FB6A9A6}"/>
              </a:ext>
            </a:extLst>
          </p:cNvPr>
          <p:cNvSpPr txBox="1"/>
          <p:nvPr/>
        </p:nvSpPr>
        <p:spPr>
          <a:xfrm>
            <a:off x="7977810" y="2345635"/>
            <a:ext cx="3803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800" dirty="0">
                <a:solidFill>
                  <a:schemeClr val="bg1"/>
                </a:solidFill>
              </a:rPr>
              <a:t>Tabelas de dados criadas a partir do Redshift pelo </a:t>
            </a:r>
          </a:p>
          <a:p>
            <a:r>
              <a:rPr lang="en-BR" sz="1800" dirty="0">
                <a:solidFill>
                  <a:schemeClr val="bg1"/>
                </a:solidFill>
              </a:rPr>
              <a:t>Crawler.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DE97C2-7EC1-70D3-7A8B-D150EDD8D399}"/>
              </a:ext>
            </a:extLst>
          </p:cNvPr>
          <p:cNvSpPr txBox="1"/>
          <p:nvPr/>
        </p:nvSpPr>
        <p:spPr>
          <a:xfrm>
            <a:off x="8004313" y="4518991"/>
            <a:ext cx="3776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800" dirty="0">
                <a:solidFill>
                  <a:schemeClr val="bg1"/>
                </a:solidFill>
              </a:rPr>
              <a:t>Schema com os dados catalogados (exemplo de</a:t>
            </a:r>
          </a:p>
          <a:p>
            <a:r>
              <a:rPr lang="en-US" sz="1800" dirty="0">
                <a:solidFill>
                  <a:schemeClr val="bg1"/>
                </a:solidFill>
              </a:rPr>
              <a:t>U</a:t>
            </a:r>
            <a:r>
              <a:rPr lang="en-BR" sz="1800" dirty="0">
                <a:solidFill>
                  <a:schemeClr val="bg1"/>
                </a:solidFill>
              </a:rPr>
              <a:t>ma tabela)</a:t>
            </a:r>
          </a:p>
        </p:txBody>
      </p:sp>
    </p:spTree>
    <p:extLst>
      <p:ext uri="{BB962C8B-B14F-4D97-AF65-F5344CB8AC3E}">
        <p14:creationId xmlns:p14="http://schemas.microsoft.com/office/powerpoint/2010/main" val="3754515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6"/>
          <p:cNvSpPr/>
          <p:nvPr/>
        </p:nvSpPr>
        <p:spPr>
          <a:xfrm>
            <a:off x="0" y="-3175"/>
            <a:ext cx="12192000" cy="5203825"/>
          </a:xfrm>
          <a:custGeom>
            <a:avLst/>
            <a:gdLst/>
            <a:ahLst/>
            <a:cxnLst/>
            <a:rect l="l" t="t" r="r" b="b"/>
            <a:pathLst>
              <a:path w="5760" h="3278" extrusionOk="0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tile tx="0" ty="0" sx="100000" sy="100000" flip="none" algn="tl"/>
          </a:blipFill>
          <a:ln w="9525" cap="rnd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t-BR"/>
          </a:p>
        </p:txBody>
      </p:sp>
      <p:sp>
        <p:nvSpPr>
          <p:cNvPr id="184" name="Google Shape;184;p6"/>
          <p:cNvSpPr txBox="1">
            <a:spLocks noGrp="1"/>
          </p:cNvSpPr>
          <p:nvPr>
            <p:ph type="title"/>
          </p:nvPr>
        </p:nvSpPr>
        <p:spPr>
          <a:xfrm>
            <a:off x="810001" y="639097"/>
            <a:ext cx="10358742" cy="3781101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5400"/>
              <a:buFont typeface="Century Gothic"/>
              <a:buNone/>
            </a:pPr>
            <a:r>
              <a:rPr lang="pt-BR" sz="5400" dirty="0" err="1"/>
              <a:t>Machine</a:t>
            </a:r>
            <a:r>
              <a:rPr lang="pt-BR" sz="5400" dirty="0"/>
              <a:t> Learning</a:t>
            </a:r>
            <a:endParaRPr dirty="0"/>
          </a:p>
        </p:txBody>
      </p:sp>
      <p:sp>
        <p:nvSpPr>
          <p:cNvPr id="185" name="Google Shape;185;p6"/>
          <p:cNvSpPr/>
          <p:nvPr/>
        </p:nvSpPr>
        <p:spPr>
          <a:xfrm>
            <a:off x="0" y="4940224"/>
            <a:ext cx="12188952" cy="1961319"/>
          </a:xfrm>
          <a:custGeom>
            <a:avLst/>
            <a:gdLst/>
            <a:ahLst/>
            <a:cxnLst/>
            <a:rect l="l" t="t" r="r" b="b"/>
            <a:pathLst>
              <a:path w="12188952" h="1961319" extrusionOk="0">
                <a:moveTo>
                  <a:pt x="0" y="0"/>
                </a:moveTo>
                <a:lnTo>
                  <a:pt x="1996017" y="0"/>
                </a:lnTo>
                <a:lnTo>
                  <a:pt x="2377017" y="263783"/>
                </a:lnTo>
                <a:lnTo>
                  <a:pt x="2385484" y="266713"/>
                </a:lnTo>
                <a:lnTo>
                  <a:pt x="2398184" y="271110"/>
                </a:lnTo>
                <a:lnTo>
                  <a:pt x="2410883" y="275506"/>
                </a:lnTo>
                <a:lnTo>
                  <a:pt x="2421467" y="275506"/>
                </a:lnTo>
                <a:lnTo>
                  <a:pt x="2434167" y="275506"/>
                </a:lnTo>
                <a:lnTo>
                  <a:pt x="2444750" y="271110"/>
                </a:lnTo>
                <a:lnTo>
                  <a:pt x="2457450" y="266713"/>
                </a:lnTo>
                <a:lnTo>
                  <a:pt x="2465917" y="263783"/>
                </a:lnTo>
                <a:lnTo>
                  <a:pt x="2846917" y="0"/>
                </a:lnTo>
                <a:lnTo>
                  <a:pt x="12188952" y="0"/>
                </a:lnTo>
                <a:lnTo>
                  <a:pt x="12188952" y="1264506"/>
                </a:lnTo>
                <a:lnTo>
                  <a:pt x="12188952" y="1917775"/>
                </a:lnTo>
                <a:lnTo>
                  <a:pt x="12188952" y="1961319"/>
                </a:lnTo>
                <a:lnTo>
                  <a:pt x="0" y="1961319"/>
                </a:lnTo>
                <a:lnTo>
                  <a:pt x="0" y="1917775"/>
                </a:lnTo>
                <a:lnTo>
                  <a:pt x="0" y="1264506"/>
                </a:lnTo>
                <a:close/>
              </a:path>
            </a:pathLst>
          </a:custGeom>
          <a:solidFill>
            <a:srgbClr val="21212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687780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 err="1"/>
              <a:t>Machine</a:t>
            </a:r>
            <a:r>
              <a:rPr lang="pt-BR" sz="3200" dirty="0"/>
              <a:t> Learning - </a:t>
            </a:r>
            <a:r>
              <a:rPr lang="pt-BR" sz="3200" dirty="0" err="1"/>
              <a:t>DataIku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F04613-0D2C-5AAC-9D8D-BB04F505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772930"/>
            <a:ext cx="8521821" cy="50850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51B633-9082-4488-EA2B-85134C9CB940}"/>
              </a:ext>
            </a:extLst>
          </p:cNvPr>
          <p:cNvSpPr txBox="1"/>
          <p:nvPr/>
        </p:nvSpPr>
        <p:spPr>
          <a:xfrm>
            <a:off x="8521820" y="2213113"/>
            <a:ext cx="3365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dirty="0">
                <a:solidFill>
                  <a:schemeClr val="bg1"/>
                </a:solidFill>
              </a:rPr>
              <a:t>Datasets criados a partir dos CSVs armazenados no Amazon S3</a:t>
            </a:r>
          </a:p>
        </p:txBody>
      </p:sp>
    </p:spTree>
    <p:extLst>
      <p:ext uri="{BB962C8B-B14F-4D97-AF65-F5344CB8AC3E}">
        <p14:creationId xmlns:p14="http://schemas.microsoft.com/office/powerpoint/2010/main" val="14021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 err="1"/>
              <a:t>Machine</a:t>
            </a:r>
            <a:r>
              <a:rPr lang="pt-BR" sz="3200" dirty="0"/>
              <a:t> Learning - </a:t>
            </a:r>
            <a:r>
              <a:rPr lang="pt-BR" sz="3200" dirty="0" err="1"/>
              <a:t>DataIku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1B633-9082-4488-EA2B-85134C9CB940}"/>
              </a:ext>
            </a:extLst>
          </p:cNvPr>
          <p:cNvSpPr txBox="1"/>
          <p:nvPr/>
        </p:nvSpPr>
        <p:spPr>
          <a:xfrm>
            <a:off x="8521820" y="2213113"/>
            <a:ext cx="33653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BR" dirty="0">
                <a:solidFill>
                  <a:schemeClr val="bg1"/>
                </a:solidFill>
              </a:rPr>
              <a:t>isting_samples foi o dataset escolhido para rodar o ML para predição de texto, usando algoritmo de regressão do próprio DataIku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AEF63E-FDF3-F25E-D921-0428063E2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92566"/>
            <a:ext cx="8488912" cy="506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8655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 err="1"/>
              <a:t>Machine</a:t>
            </a:r>
            <a:r>
              <a:rPr lang="pt-BR" sz="3200" dirty="0"/>
              <a:t> Learning - </a:t>
            </a:r>
            <a:r>
              <a:rPr lang="pt-BR" sz="3200" dirty="0" err="1"/>
              <a:t>DataIku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1B633-9082-4488-EA2B-85134C9CB940}"/>
              </a:ext>
            </a:extLst>
          </p:cNvPr>
          <p:cNvSpPr txBox="1"/>
          <p:nvPr/>
        </p:nvSpPr>
        <p:spPr>
          <a:xfrm>
            <a:off x="155883" y="5440362"/>
            <a:ext cx="33653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800" dirty="0">
                <a:solidFill>
                  <a:schemeClr val="bg1"/>
                </a:solidFill>
              </a:rPr>
              <a:t>Aqui, o algoritmo rankou os atributos mais influentes no preço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705F2-174C-00BD-BB6F-9BE4B7BE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1798562"/>
            <a:ext cx="12192001" cy="326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68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4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000"/>
              <a:buFont typeface="Century Gothic"/>
              <a:buNone/>
            </a:pPr>
            <a:r>
              <a:rPr lang="pt-BR" dirty="0"/>
              <a:t>Diagrama da Solução</a:t>
            </a:r>
            <a:endParaRPr dirty="0"/>
          </a:p>
        </p:txBody>
      </p:sp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2D0435A5-9B36-4FC1-6DBC-CFC5A46B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9352"/>
            <a:ext cx="12192000" cy="496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WS Glue Integrations | AWS Glue Connectors and Automation | Tray.io">
            <a:extLst>
              <a:ext uri="{FF2B5EF4-FFF2-40B4-BE49-F238E27FC236}">
                <a16:creationId xmlns:a16="http://schemas.microsoft.com/office/drawing/2014/main" id="{2C808001-0019-401A-0D42-EF976DA99C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538" y="4974120"/>
            <a:ext cx="1007166" cy="858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806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3200" dirty="0" err="1"/>
              <a:t>Machine</a:t>
            </a:r>
            <a:r>
              <a:rPr lang="pt-BR" sz="3200" dirty="0"/>
              <a:t> Learning - </a:t>
            </a:r>
            <a:r>
              <a:rPr lang="pt-BR" sz="3200" dirty="0" err="1"/>
              <a:t>DataIku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51B633-9082-4488-EA2B-85134C9CB940}"/>
              </a:ext>
            </a:extLst>
          </p:cNvPr>
          <p:cNvSpPr txBox="1"/>
          <p:nvPr/>
        </p:nvSpPr>
        <p:spPr>
          <a:xfrm>
            <a:off x="9478268" y="1981327"/>
            <a:ext cx="271373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1800" dirty="0">
                <a:solidFill>
                  <a:schemeClr val="bg1"/>
                </a:solidFill>
              </a:rPr>
              <a:t>Baseado no treinamento do algoritmo, conseguimos escolher as variáveis e ver como as combinaçòes podem influenciar no preço da hospedagem, aqui, como seria por exemplo um Airbnb em Copacabana recém avaliado pode ajudar na valorização do preço de locação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9CF2D2-6500-CE14-3B3B-918E4F7D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0908"/>
            <a:ext cx="9478268" cy="49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84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03843" y="1811837"/>
            <a:ext cx="4852988" cy="1617163"/>
          </a:xfr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dirty="0"/>
              <a:t>Obrigado!</a:t>
            </a:r>
          </a:p>
        </p:txBody>
      </p:sp>
      <p:pic>
        <p:nvPicPr>
          <p:cNvPr id="160" name="Picture 159" descr="Abstract background of data">
            <a:extLst>
              <a:ext uri="{FF2B5EF4-FFF2-40B4-BE49-F238E27FC236}">
                <a16:creationId xmlns:a16="http://schemas.microsoft.com/office/drawing/2014/main" id="{8D190127-7185-3F79-54E0-7D4537480E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99" r="29218"/>
          <a:stretch/>
        </p:blipFill>
        <p:spPr>
          <a:xfrm>
            <a:off x="6098117" y="10"/>
            <a:ext cx="6093883" cy="6857990"/>
          </a:xfrm>
          <a:prstGeom prst="rect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78AB88-5CA3-E2CA-6E99-49A3ED462998}"/>
              </a:ext>
            </a:extLst>
          </p:cNvPr>
          <p:cNvSpPr txBox="1"/>
          <p:nvPr/>
        </p:nvSpPr>
        <p:spPr>
          <a:xfrm>
            <a:off x="803843" y="3631095"/>
            <a:ext cx="21980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sz="1800" dirty="0">
                <a:solidFill>
                  <a:schemeClr val="bg1"/>
                </a:solidFill>
              </a:rPr>
              <a:t>Marcelo Canabrava</a:t>
            </a:r>
          </a:p>
          <a:p>
            <a:r>
              <a:rPr lang="en-BR" sz="1800" dirty="0">
                <a:solidFill>
                  <a:schemeClr val="bg1"/>
                </a:solidFill>
              </a:rPr>
              <a:t>Marina Medeiros</a:t>
            </a:r>
          </a:p>
        </p:txBody>
      </p:sp>
    </p:spTree>
    <p:extLst>
      <p:ext uri="{BB962C8B-B14F-4D97-AF65-F5344CB8AC3E}">
        <p14:creationId xmlns:p14="http://schemas.microsoft.com/office/powerpoint/2010/main" val="1237437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 err="1"/>
              <a:t>Scrapping</a:t>
            </a:r>
            <a:r>
              <a:rPr lang="pt-BR" sz="2800" dirty="0"/>
              <a:t> sugerido + proprietário</a:t>
            </a:r>
            <a:endParaRPr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4DBC314-7627-419E-07A3-36D17470E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89" y="1908431"/>
            <a:ext cx="8204622" cy="450238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081A4E4-2FF2-6020-C512-B72F940C3C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931" y="451152"/>
            <a:ext cx="4927853" cy="8318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Armazenamento com upload via boto3 para o S3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BCCE03-96C7-D4FA-FCAA-EF8A5ECBD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346" y="3024935"/>
            <a:ext cx="4927853" cy="83189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EAC0D58-446E-557D-E760-6045FE325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346" y="4740676"/>
            <a:ext cx="4934204" cy="167013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FE1A14A-E4A3-FCA7-6C10-3430A540BD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720" y="2555011"/>
            <a:ext cx="1028753" cy="46992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31F40B3-050E-2202-2EC6-0B3B177F72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3284" y="4337893"/>
            <a:ext cx="1492327" cy="45722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FF08BF53-A7E3-8976-CE15-9C27565DC2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391448"/>
            <a:ext cx="5642087" cy="20193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5EAE919-1BEE-13EC-ACA1-4D648DF89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5999" y="2466552"/>
            <a:ext cx="5614521" cy="152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2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 err="1"/>
              <a:t>Airbyte</a:t>
            </a:r>
            <a:r>
              <a:rPr lang="pt-BR" sz="2800" dirty="0"/>
              <a:t> para transferência entre S3 e </a:t>
            </a:r>
            <a:r>
              <a:rPr lang="pt-BR" sz="2800" dirty="0" err="1"/>
              <a:t>Redshift</a:t>
            </a:r>
            <a:r>
              <a:rPr lang="pt-BR" sz="2800" dirty="0"/>
              <a:t> </a:t>
            </a:r>
            <a:endParaRPr dirty="0"/>
          </a:p>
        </p:txBody>
      </p:sp>
      <p:pic>
        <p:nvPicPr>
          <p:cNvPr id="2052" name="Picture 4" descr="Synced">
            <a:extLst>
              <a:ext uri="{FF2B5EF4-FFF2-40B4-BE49-F238E27FC236}">
                <a16:creationId xmlns:a16="http://schemas.microsoft.com/office/drawing/2014/main" id="{16134AF9-AFCF-1187-A636-07027E683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1188"/>
            <a:ext cx="12192000" cy="55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086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Conferido a disponibilidade de dados no </a:t>
            </a:r>
            <a:r>
              <a:rPr lang="pt-BR" sz="2800" dirty="0" err="1"/>
              <a:t>Redshift</a:t>
            </a:r>
            <a:endParaRPr dirty="0"/>
          </a:p>
        </p:txBody>
      </p:sp>
      <p:pic>
        <p:nvPicPr>
          <p:cNvPr id="3074" name="Picture 2" descr="Tables">
            <a:extLst>
              <a:ext uri="{FF2B5EF4-FFF2-40B4-BE49-F238E27FC236}">
                <a16:creationId xmlns:a16="http://schemas.microsoft.com/office/drawing/2014/main" id="{5D3843D6-2BE5-A3EF-C9A3-72D52FE26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66887"/>
            <a:ext cx="12192000" cy="5091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637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Conferido a disponibilidade de dados no </a:t>
            </a:r>
            <a:r>
              <a:rPr lang="pt-BR" sz="2800" dirty="0" err="1"/>
              <a:t>Redshift</a:t>
            </a:r>
            <a:endParaRPr dirty="0"/>
          </a:p>
        </p:txBody>
      </p:sp>
      <p:pic>
        <p:nvPicPr>
          <p:cNvPr id="4098" name="Picture 2" descr="Query">
            <a:extLst>
              <a:ext uri="{FF2B5EF4-FFF2-40B4-BE49-F238E27FC236}">
                <a16:creationId xmlns:a16="http://schemas.microsoft.com/office/drawing/2014/main" id="{92C60274-20D6-865D-3E90-A39845CAD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59" y="1886177"/>
            <a:ext cx="12192000" cy="656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881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 txBox="1"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noFill/>
          <a:ln>
            <a:noFill/>
          </a:ln>
          <a:effectLst>
            <a:outerShdw blurRad="50800">
              <a:srgbClr val="000000">
                <a:alpha val="60000"/>
              </a:srgbClr>
            </a:outerShdw>
          </a:effectLst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2800"/>
              <a:buFont typeface="Century Gothic"/>
              <a:buNone/>
            </a:pPr>
            <a:r>
              <a:rPr lang="pt-BR" sz="2800" dirty="0"/>
              <a:t>Modelagem de dados via DBT</a:t>
            </a:r>
            <a:endParaRPr dirty="0"/>
          </a:p>
        </p:txBody>
      </p:sp>
      <p:pic>
        <p:nvPicPr>
          <p:cNvPr id="5122" name="Picture 2" descr="Query">
            <a:extLst>
              <a:ext uri="{FF2B5EF4-FFF2-40B4-BE49-F238E27FC236}">
                <a16:creationId xmlns:a16="http://schemas.microsoft.com/office/drawing/2014/main" id="{373FB264-CB10-D4AC-660B-CC2799395D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661885"/>
            <a:ext cx="12192000" cy="53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48864"/>
      </p:ext>
    </p:extLst>
  </p:cSld>
  <p:clrMapOvr>
    <a:masterClrMapping/>
  </p:clrMapOvr>
</p:sld>
</file>

<file path=ppt/theme/theme1.xml><?xml version="1.0" encoding="utf-8"?>
<a:theme xmlns:a="http://schemas.openxmlformats.org/drawingml/2006/main" name="Citável">
  <a:themeElements>
    <a:clrScheme name="Citável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itável">
  <a:themeElements>
    <a:clrScheme name="Citável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390</Words>
  <Application>Microsoft Macintosh PowerPoint</Application>
  <PresentationFormat>Widescreen</PresentationFormat>
  <Paragraphs>48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Century Gothic</vt:lpstr>
      <vt:lpstr>Calibri</vt:lpstr>
      <vt:lpstr>Noto Sans Symbols</vt:lpstr>
      <vt:lpstr>Arial</vt:lpstr>
      <vt:lpstr>Citável</vt:lpstr>
      <vt:lpstr>Citável</vt:lpstr>
      <vt:lpstr>PowerPoint Presentation</vt:lpstr>
      <vt:lpstr>Descrição completa do projeto no github</vt:lpstr>
      <vt:lpstr>Diagrama da Solução</vt:lpstr>
      <vt:lpstr>Scrapping sugerido + proprietário</vt:lpstr>
      <vt:lpstr>Armazenamento com upload via boto3 para o S3</vt:lpstr>
      <vt:lpstr>Airbyte para transferência entre S3 e Redshift </vt:lpstr>
      <vt:lpstr>Conferido a disponibilidade de dados no Redshift</vt:lpstr>
      <vt:lpstr>Conferido a disponibilidade de dados no Redshift</vt:lpstr>
      <vt:lpstr>Modelagem de dados via DBT</vt:lpstr>
      <vt:lpstr>Análise de Dados Airbnb + Visualização no Metabase</vt:lpstr>
      <vt:lpstr>Quantas acomodações existem num bairro e onde ficam?</vt:lpstr>
      <vt:lpstr>Quantas acomodações existem num bairro e onde ficam?</vt:lpstr>
      <vt:lpstr>Quantas casas e apartamentos estão sendo alugados com frequência para turistas e não para residentes de longa duração?</vt:lpstr>
      <vt:lpstr>Quantas casas e apartamentos estão sendo alugados com frequência para turistas e não para residentes de longa duração?</vt:lpstr>
      <vt:lpstr>Quanto os hosts ganham alugando para turistas?</vt:lpstr>
      <vt:lpstr>Quais hosts estão administrando uma empresa com várias listagens e onde estão?</vt:lpstr>
      <vt:lpstr>Quais hosts estão administrando uma empresa com várias listagens e onde estão?</vt:lpstr>
      <vt:lpstr>Que tipo de acomodação é mais comum no Airbnb numa localidade?</vt:lpstr>
      <vt:lpstr>Que tipo de acomodação é mais comum no Airbnb numa localidade?</vt:lpstr>
      <vt:lpstr>Qual é a diferença de preço entre os diferentes tipos de acomodações?</vt:lpstr>
      <vt:lpstr>Qual é a diferença de preço entre os diferentes tipos de acomodações?</vt:lpstr>
      <vt:lpstr>Analisando os dados do Airbnb...</vt:lpstr>
      <vt:lpstr>Quais são as regiões mais caras para ficar?</vt:lpstr>
      <vt:lpstr>Catálogo de Dados com AWS Glue</vt:lpstr>
      <vt:lpstr>Catálogo de Dados com AWS Glue</vt:lpstr>
      <vt:lpstr>Machine Learning</vt:lpstr>
      <vt:lpstr>Machine Learning - DataIku</vt:lpstr>
      <vt:lpstr>Machine Learning - DataIku</vt:lpstr>
      <vt:lpstr>Machine Learning - DataIku</vt:lpstr>
      <vt:lpstr>Machine Learning - DataIku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Maria Eduarda Menescal</dc:creator>
  <cp:lastModifiedBy>Microsoft Office User</cp:lastModifiedBy>
  <cp:revision>9</cp:revision>
  <dcterms:created xsi:type="dcterms:W3CDTF">2023-03-20T21:17:17Z</dcterms:created>
  <dcterms:modified xsi:type="dcterms:W3CDTF">2023-09-11T22:03:12Z</dcterms:modified>
</cp:coreProperties>
</file>